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2"/>
  </p:notesMasterIdLst>
  <p:sldIdLst>
    <p:sldId id="256" r:id="rId2"/>
    <p:sldId id="257" r:id="rId3"/>
    <p:sldId id="261" r:id="rId4"/>
    <p:sldId id="267" r:id="rId5"/>
    <p:sldId id="264" r:id="rId6"/>
    <p:sldId id="260" r:id="rId7"/>
    <p:sldId id="262" r:id="rId8"/>
    <p:sldId id="263" r:id="rId9"/>
    <p:sldId id="266" r:id="rId10"/>
    <p:sldId id="26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1" autoAdjust="0"/>
  </p:normalViewPr>
  <p:slideViewPr>
    <p:cSldViewPr snapToGrid="0">
      <p:cViewPr varScale="1">
        <p:scale>
          <a:sx n="117" d="100"/>
          <a:sy n="117" d="100"/>
        </p:scale>
        <p:origin x="10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smtClean="0">
                <a:latin typeface="Britannic Bold" panose="020B0903060703020204" pitchFamily="34" charset="0"/>
              </a:rPr>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a:t>
            </a:r>
            <a:br>
              <a:rPr lang="en-US" sz="1100" dirty="0" smtClean="0">
                <a:latin typeface="Britannic Bold" panose="020B0903060703020204" pitchFamily="34" charset="0"/>
              </a:rPr>
            </a:br>
            <a:r>
              <a:rPr lang="en-US" sz="1100" dirty="0" smtClean="0">
                <a:latin typeface="Britannic Bold" panose="020B0903060703020204" pitchFamily="34" charset="0"/>
              </a:rPr>
              <a:t/>
            </a:r>
            <a:br>
              <a:rPr lang="en-US" sz="1100" dirty="0" smtClean="0">
                <a:latin typeface="Britannic Bold" panose="020B0903060703020204" pitchFamily="34" charset="0"/>
              </a:rPr>
            </a:br>
            <a:r>
              <a:rPr lang="en-US" sz="1100" dirty="0" smtClean="0">
                <a:latin typeface="Britannic Bold" panose="020B0903060703020204" pitchFamily="34" charset="0"/>
              </a:rPr>
              <a:t>In our interactive web interface, users will be able to create a fictional character on the Titanic ship, and based on information such as class, sex, and more, find out if our unique model predicts that the person would have survived or perished if they were on the Titanic's ill-fated maiden voyage!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smtClean="0">
                <a:solidFill>
                  <a:srgbClr val="24292F"/>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r>
              <a:rPr lang="en-US" sz="1100" b="0" i="0" dirty="0" smtClean="0">
                <a:solidFill>
                  <a:srgbClr val="24292F"/>
                </a:solidFill>
                <a:effectLst/>
                <a:latin typeface="Britannic Bold" panose="020B0903060703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smtClean="0">
                <a:solidFill>
                  <a:srgbClr val="24292F"/>
                </a:solidFill>
                <a:effectLst/>
                <a:latin typeface="Britannic Bold" panose="020B0903060703020204" pitchFamily="34" charset="0"/>
              </a:rPr>
              <a:t>We first built</a:t>
            </a:r>
            <a:r>
              <a:rPr lang="en-US" sz="1100" b="0" i="0" baseline="0" dirty="0" smtClean="0">
                <a:solidFill>
                  <a:srgbClr val="24292F"/>
                </a:solidFill>
                <a:effectLst/>
                <a:latin typeface="Britannic Bold" panose="020B0903060703020204" pitchFamily="34" charset="0"/>
              </a:rPr>
              <a:t> a machine learning model using python, pandas, then linked the database to our model using </a:t>
            </a:r>
            <a:r>
              <a:rPr lang="en-US" sz="1100" b="0" i="0" baseline="0" dirty="0" err="1" smtClean="0">
                <a:solidFill>
                  <a:srgbClr val="24292F"/>
                </a:solidFill>
                <a:effectLst/>
                <a:latin typeface="Britannic Bold" panose="020B0903060703020204" pitchFamily="34" charset="0"/>
              </a:rPr>
              <a:t>sqlalchemy</a:t>
            </a:r>
            <a:r>
              <a:rPr lang="en-US" sz="1100" b="0" i="0" baseline="0" dirty="0" smtClean="0">
                <a:solidFill>
                  <a:srgbClr val="24292F"/>
                </a:solidFill>
                <a:effectLst/>
                <a:latin typeface="Britannic Bold" panose="020B0903060703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baseline="0" dirty="0" smtClean="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latin typeface="Britannic Bold" panose="020B0903060703020204" pitchFamily="34" charset="0"/>
              </a:rPr>
              <a:t>We wanted to answer what characteristics influenced the likelihood of survival in the Titanic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smtClean="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smtClean="0">
                <a:solidFill>
                  <a:srgbClr val="24292F"/>
                </a:solidFill>
                <a:effectLst/>
                <a:latin typeface="Britannic Bold" panose="020B0903060703020204" pitchFamily="34" charset="0"/>
              </a:rPr>
              <a:t>We also wanted to know </a:t>
            </a:r>
            <a:r>
              <a:rPr lang="en-US" sz="1100" b="0" i="0" baseline="0" dirty="0" smtClean="0">
                <a:solidFill>
                  <a:srgbClr val="000000"/>
                </a:solidFill>
                <a:effectLst/>
                <a:latin typeface="Britannic Bold" panose="020B0903060703020204" pitchFamily="34" charset="0"/>
              </a:rPr>
              <a:t>w</a:t>
            </a:r>
            <a:r>
              <a:rPr lang="en-US" dirty="0" smtClean="0">
                <a:latin typeface="Britannic Bold" panose="020B0903060703020204" pitchFamily="34" charset="0"/>
              </a:rPr>
              <a:t>hich demographic groups were most likely to survive the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smtClean="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smtClean="0">
                <a:solidFill>
                  <a:srgbClr val="24292F"/>
                </a:solidFill>
                <a:effectLst/>
                <a:latin typeface="Britannic Bold" panose="020B0903060703020204" pitchFamily="34" charset="0"/>
              </a:rPr>
              <a:t>Finally, our favorite part of the project, building an interactive tool where a user can enter inputs, and </a:t>
            </a:r>
            <a:r>
              <a:rPr lang="en-US" sz="1100" b="0" i="0" baseline="0" dirty="0" smtClean="0">
                <a:solidFill>
                  <a:srgbClr val="000000"/>
                </a:solidFill>
                <a:effectLst/>
                <a:latin typeface="Britannic Bold" panose="020B0903060703020204" pitchFamily="34" charset="0"/>
              </a:rPr>
              <a:t>g</a:t>
            </a:r>
            <a:r>
              <a:rPr lang="en-US" dirty="0" smtClean="0">
                <a:latin typeface="Britannic Bold" panose="020B0903060703020204" pitchFamily="34" charset="0"/>
              </a:rPr>
              <a:t>iven these</a:t>
            </a:r>
            <a:r>
              <a:rPr lang="en-US" baseline="0" dirty="0" smtClean="0">
                <a:latin typeface="Britannic Bold" panose="020B0903060703020204" pitchFamily="34" charset="0"/>
              </a:rPr>
              <a:t> </a:t>
            </a:r>
            <a:r>
              <a:rPr lang="en-US" dirty="0" smtClean="0">
                <a:latin typeface="Britannic Bold" panose="020B0903060703020204" pitchFamily="34" charset="0"/>
              </a:rPr>
              <a:t>variable inputs, discover</a:t>
            </a:r>
            <a:r>
              <a:rPr lang="en-US" baseline="0" dirty="0" smtClean="0">
                <a:latin typeface="Britannic Bold" panose="020B0903060703020204" pitchFamily="34" charset="0"/>
              </a:rPr>
              <a:t> if the mac</a:t>
            </a:r>
            <a:r>
              <a:rPr lang="en-US" dirty="0" smtClean="0">
                <a:latin typeface="Britannic Bold" panose="020B0903060703020204" pitchFamily="34" charset="0"/>
              </a:rPr>
              <a:t>hine learning model would predict survival.</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smtClean="0">
              <a:latin typeface="Britannic Bold" panose="020B0903060703020204" pitchFamily="34" charset="0"/>
            </a:endParaRPr>
          </a:p>
          <a:p>
            <a:endParaRPr lang="en-US" dirty="0"/>
          </a:p>
        </p:txBody>
      </p:sp>
    </p:spTree>
    <p:extLst>
      <p:ext uri="{BB962C8B-B14F-4D97-AF65-F5344CB8AC3E}">
        <p14:creationId xmlns:p14="http://schemas.microsoft.com/office/powerpoint/2010/main" val="230092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used several tools and languages</a:t>
            </a:r>
            <a:r>
              <a:rPr lang="en-US" baseline="0" dirty="0" smtClean="0"/>
              <a:t> to complete this project. </a:t>
            </a:r>
          </a:p>
          <a:p>
            <a:pPr marL="158750" indent="0">
              <a:buNone/>
            </a:pPr>
            <a:r>
              <a:rPr lang="en-US" baseline="0" dirty="0" smtClean="0"/>
              <a:t>&lt;CLICK&gt;</a:t>
            </a:r>
          </a:p>
          <a:p>
            <a:pPr marL="457200" indent="-298450"/>
            <a:r>
              <a:rPr lang="en-US" baseline="0" dirty="0" smtClean="0"/>
              <a:t>In addition to the tools we already mentioned, we built our webpage using Flask, employing HTML, JavaScript, and CSS. The model was built using </a:t>
            </a:r>
            <a:r>
              <a:rPr lang="en-US" baseline="0" dirty="0" err="1" smtClean="0"/>
              <a:t>jupyter</a:t>
            </a:r>
            <a:r>
              <a:rPr lang="en-US" baseline="0" dirty="0" smtClean="0"/>
              <a:t> notebooks and employing Python with several imports to ensure functionality of the tool. The project was housed on GitHub as we worked on it, and the database was constructed in PG Admin and linked using SQL Alchemy. Finally, statistical summaries and stunning visual displays were created using our dataset through the R programming language and through Tableau.</a:t>
            </a:r>
            <a:endParaRPr lang="en-US" dirty="0"/>
          </a:p>
        </p:txBody>
      </p:sp>
    </p:spTree>
    <p:extLst>
      <p:ext uri="{BB962C8B-B14F-4D97-AF65-F5344CB8AC3E}">
        <p14:creationId xmlns:p14="http://schemas.microsoft.com/office/powerpoint/2010/main" val="84723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conceptual design of our storyboard. This served as a wonderful tool for us to have as a reference as we each built our respective parts of the webpage.</a:t>
            </a:r>
            <a:endParaRPr lang="en-US" dirty="0"/>
          </a:p>
        </p:txBody>
      </p:sp>
    </p:spTree>
    <p:extLst>
      <p:ext uri="{BB962C8B-B14F-4D97-AF65-F5344CB8AC3E}">
        <p14:creationId xmlns:p14="http://schemas.microsoft.com/office/powerpoint/2010/main" val="239012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&lt;READ</a:t>
            </a:r>
            <a:r>
              <a:rPr lang="en-US" baseline="0" dirty="0" smtClean="0"/>
              <a:t> SLIDE&gt;</a:t>
            </a:r>
            <a:endParaRPr lang="en-US" dirty="0"/>
          </a:p>
        </p:txBody>
      </p:sp>
    </p:spTree>
    <p:extLst>
      <p:ext uri="{BB962C8B-B14F-4D97-AF65-F5344CB8AC3E}">
        <p14:creationId xmlns:p14="http://schemas.microsoft.com/office/powerpoint/2010/main" val="374231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Britannic Bold" panose="020B0903060703020204" pitchFamily="34" charset="0"/>
              </a:rPr>
              <a:t>Exploration of the Data Set</a:t>
            </a:r>
          </a:p>
          <a:p>
            <a:pPr marL="158750" indent="0">
              <a:buNone/>
            </a:pPr>
            <a:r>
              <a:rPr lang="en-US" dirty="0" smtClean="0">
                <a:latin typeface="Britannic Bold" panose="020B0903060703020204" pitchFamily="34" charset="0"/>
              </a:rPr>
              <a:t>&lt;CLICK&gt;</a:t>
            </a:r>
            <a:endParaRPr lang="en-US" dirty="0" smtClean="0">
              <a:latin typeface="Britannic Bold" panose="020B0903060703020204" pitchFamily="34" charset="0"/>
            </a:endParaRPr>
          </a:p>
          <a:p>
            <a:r>
              <a:rPr lang="en-US" sz="1100" dirty="0" smtClean="0">
                <a:latin typeface="Britannic Bold" panose="020B0903060703020204" pitchFamily="34" charset="0"/>
              </a:rPr>
              <a:t>Several situations existed that we needed to address prior to feeding the data frame in to the machine-learning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latin typeface="Britannic Bold" panose="020B0903060703020204" pitchFamily="34" charset="0"/>
              </a:rPr>
              <a:t>&lt;CLICK&gt;</a:t>
            </a:r>
          </a:p>
          <a:p>
            <a:pPr marL="158750" indent="0">
              <a:buNone/>
            </a:pPr>
            <a:endParaRPr lang="en-US" sz="1100" dirty="0" smtClean="0">
              <a:latin typeface="Britannic Bold" panose="020B0903060703020204" pitchFamily="34" charset="0"/>
            </a:endParaRPr>
          </a:p>
          <a:p>
            <a:r>
              <a:rPr lang="en-US" sz="1100" dirty="0" smtClean="0">
                <a:latin typeface="Britannic Bold" panose="020B0903060703020204" pitchFamily="34" charset="0"/>
              </a:rPr>
              <a:t>Class, in the dataset, was first, second, third, and then several different crew roles. We used pandas to change all crew to “crew” because the purpose of our model is not to differentiate results by crew type, and minimizing the values will help us from having too many values.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latin typeface="Britannic Bold" panose="020B0903060703020204" pitchFamily="34" charset="0"/>
              </a:rPr>
              <a:t>&lt;CLICK&gt;</a:t>
            </a:r>
          </a:p>
          <a:p>
            <a:pPr marL="158750" indent="0">
              <a:buNone/>
            </a:pPr>
            <a:endParaRPr lang="en-US" sz="1100" dirty="0" smtClean="0">
              <a:latin typeface="Britannic Bold" panose="020B0903060703020204" pitchFamily="34" charset="0"/>
            </a:endParaRPr>
          </a:p>
          <a:p>
            <a:r>
              <a:rPr lang="en-US" sz="1100" dirty="0" smtClean="0">
                <a:latin typeface="Britannic Bold" panose="020B0903060703020204" pitchFamily="34" charset="0"/>
              </a:rPr>
              <a:t>We then dropped the ‘name’ and ‘</a:t>
            </a:r>
            <a:r>
              <a:rPr lang="en-US" sz="1100" dirty="0" err="1" smtClean="0">
                <a:latin typeface="Britannic Bold" panose="020B0903060703020204" pitchFamily="34" charset="0"/>
              </a:rPr>
              <a:t>ticktetno</a:t>
            </a:r>
            <a:r>
              <a:rPr lang="en-US" sz="1100" dirty="0" smtClean="0">
                <a:latin typeface="Britannic Bold" panose="020B0903060703020204" pitchFamily="34" charset="0"/>
              </a:rPr>
              <a:t>’ columns because we determined these values are not needed for our analysis.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latin typeface="Britannic Bold" panose="020B0903060703020204" pitchFamily="34" charset="0"/>
              </a:rPr>
              <a:t>&lt;CLICK&gt;</a:t>
            </a:r>
          </a:p>
          <a:p>
            <a:pPr marL="158750" indent="0">
              <a:buNone/>
            </a:pPr>
            <a:endParaRPr lang="en-US" sz="1100" dirty="0" smtClean="0">
              <a:latin typeface="Britannic Bold" panose="020B0903060703020204" pitchFamily="34" charset="0"/>
            </a:endParaRPr>
          </a:p>
          <a:p>
            <a:r>
              <a:rPr lang="en-US" sz="1100" dirty="0" smtClean="0">
                <a:latin typeface="Britannic Bold" panose="020B0903060703020204" pitchFamily="34" charset="0"/>
              </a:rPr>
              <a:t>Next, we set the gender column to a numerical “1” for male and “0” for female to help with our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latin typeface="Britannic Bold" panose="020B0903060703020204" pitchFamily="34" charset="0"/>
              </a:rPr>
              <a:t>&lt;CLICK&gt;</a:t>
            </a:r>
          </a:p>
          <a:p>
            <a:pPr marL="158750" indent="0">
              <a:buNone/>
            </a:pPr>
            <a:endParaRPr lang="en-US" sz="1100" dirty="0" smtClean="0">
              <a:latin typeface="Britannic Bold" panose="020B0903060703020204" pitchFamily="34" charset="0"/>
            </a:endParaRPr>
          </a:p>
          <a:p>
            <a:r>
              <a:rPr lang="en-US" sz="1100" dirty="0" smtClean="0">
                <a:latin typeface="Britannic Bold" panose="020B0903060703020204" pitchFamily="34" charset="0"/>
              </a:rPr>
              <a:t>Then, we noticed that the country of nationality for the passengers came from several dozen countries, with many having only a few passengers. To address this, we grouped all countries with less than 50 passengers by continent, creating 12 buckets for country.</a:t>
            </a:r>
          </a:p>
          <a:p>
            <a:endParaRPr lang="en-US" dirty="0"/>
          </a:p>
        </p:txBody>
      </p:sp>
    </p:spTree>
    <p:extLst>
      <p:ext uri="{BB962C8B-B14F-4D97-AF65-F5344CB8AC3E}">
        <p14:creationId xmlns:p14="http://schemas.microsoft.com/office/powerpoint/2010/main" val="1710026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latin typeface="Britannic Bold" panose="020B0903060703020204" pitchFamily="34" charset="0"/>
              </a:rPr>
              <a:t>We had an interesting concern around null values, as the “parch” and “sibling” columns, indicating if a passenger had relatives on the boat, contained 900 null values out of about 2,200 records. Additionally, the “fare” column had 916 null values.</a:t>
            </a:r>
          </a:p>
          <a:p>
            <a:endParaRPr lang="en-US" sz="1100" dirty="0" smtClean="0">
              <a:latin typeface="Britannic Bold" panose="020B0903060703020204" pitchFamily="34" charset="0"/>
            </a:endParaRPr>
          </a:p>
          <a:p>
            <a:r>
              <a:rPr lang="en-US" sz="1100" dirty="0" smtClean="0">
                <a:latin typeface="Britannic Bold" panose="020B0903060703020204" pitchFamily="34" charset="0"/>
              </a:rPr>
              <a:t>	Our choices were to remove these columns completely, which means that we won’t do analysis on these columns; or, remove these many rows with no data and everything else that goes with it, limiting the number of records in the dataset from 2,200 to 1,300. </a:t>
            </a:r>
            <a:endParaRPr lang="en-US" sz="1100" dirty="0" smtClean="0">
              <a:latin typeface="Britannic Bold" panose="020B0903060703020204" pitchFamily="34" charset="0"/>
            </a:endParaRPr>
          </a:p>
          <a:p>
            <a:pPr marL="158750" indent="0">
              <a:buNone/>
            </a:pPr>
            <a:r>
              <a:rPr lang="en-US" sz="1100" dirty="0" smtClean="0">
                <a:latin typeface="Britannic Bold" panose="020B0903060703020204" pitchFamily="34" charset="0"/>
              </a:rPr>
              <a:t>&lt;CLICK&gt;</a:t>
            </a:r>
          </a:p>
          <a:p>
            <a:pPr marL="457200" indent="-298450"/>
            <a:r>
              <a:rPr lang="en-US" sz="1100" dirty="0" smtClean="0">
                <a:latin typeface="Britannic Bold" panose="020B0903060703020204" pitchFamily="34" charset="0"/>
              </a:rPr>
              <a:t>So</a:t>
            </a:r>
            <a:r>
              <a:rPr lang="en-US" sz="1100" baseline="0" dirty="0" smtClean="0">
                <a:latin typeface="Britannic Bold" panose="020B0903060703020204" pitchFamily="34" charset="0"/>
              </a:rPr>
              <a:t> now we ask what you would have done? Feel free to come off mute and tell us which choice you think is best? (Take responses)</a:t>
            </a:r>
          </a:p>
          <a:p>
            <a:pPr marL="158750" indent="0">
              <a:buNone/>
            </a:pPr>
            <a:r>
              <a:rPr lang="en-US" sz="1100" baseline="0" dirty="0" smtClean="0">
                <a:latin typeface="Britannic Bold" panose="020B0903060703020204" pitchFamily="34" charset="0"/>
              </a:rPr>
              <a:t>&lt;CLICK&gt;</a:t>
            </a:r>
            <a:endParaRPr lang="en-US" sz="1100" dirty="0" smtClean="0">
              <a:latin typeface="Britannic Bold" panose="020B0903060703020204" pitchFamily="34" charset="0"/>
            </a:endParaRPr>
          </a:p>
          <a:p>
            <a:endParaRPr lang="en-US" sz="1100" dirty="0" smtClean="0">
              <a:latin typeface="Britannic Bold" panose="020B0903060703020204" pitchFamily="34" charset="0"/>
            </a:endParaRPr>
          </a:p>
          <a:p>
            <a:r>
              <a:rPr lang="en-US" sz="1100" dirty="0" smtClean="0">
                <a:latin typeface="Britannic Bold" panose="020B0903060703020204" pitchFamily="34" charset="0"/>
              </a:rPr>
              <a:t>	We ultimately decided to remove the columns and perform the analysis on the larger dataset with the remaining columns. Due to the dataset of Titanic passengers being relatively small for machine learning already, removing some columns and doing a more robust on the remaining columns was more desirable. </a:t>
            </a:r>
          </a:p>
          <a:p>
            <a:endParaRPr lang="en-US" dirty="0"/>
          </a:p>
        </p:txBody>
      </p:sp>
    </p:spTree>
    <p:extLst>
      <p:ext uri="{BB962C8B-B14F-4D97-AF65-F5344CB8AC3E}">
        <p14:creationId xmlns:p14="http://schemas.microsoft.com/office/powerpoint/2010/main" val="297141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&lt;READ SLIDE&gt;</a:t>
            </a:r>
            <a:endParaRPr lang="en-US" dirty="0"/>
          </a:p>
        </p:txBody>
      </p:sp>
    </p:spTree>
    <p:extLst>
      <p:ext uri="{BB962C8B-B14F-4D97-AF65-F5344CB8AC3E}">
        <p14:creationId xmlns:p14="http://schemas.microsoft.com/office/powerpoint/2010/main" val="3267585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6" r:id="rId19"/>
    <p:sldLayoutId id="2147483747" r:id="rId20"/>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2.jpg"/><Relationship Id="rId4" Type="http://schemas.openxmlformats.org/officeDocument/2006/relationships/hyperlink" Target="https://rdrr.io/rforge/stablelearner/man/titanic.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20140" y="365760"/>
            <a:ext cx="9023860" cy="1200329"/>
          </a:xfrm>
          <a:prstGeom prst="rect">
            <a:avLst/>
          </a:prstGeom>
          <a:noFill/>
        </p:spPr>
        <p:txBody>
          <a:bodyPr wrap="square" rtlCol="0">
            <a:spAutoFit/>
          </a:bodyPr>
          <a:lstStyle/>
          <a:p>
            <a:r>
              <a:rPr lang="en-US" sz="3600" dirty="0" smtClean="0">
                <a:latin typeface="Britannic Bold" panose="020B0903060703020204" pitchFamily="34" charset="0"/>
              </a:rPr>
              <a:t>Now for the fun part…  The interactive webpage!</a:t>
            </a:r>
            <a:endParaRPr lang="en-US" sz="3600" dirty="0">
              <a:latin typeface="Britannic Bold" panose="020B0903060703020204" pitchFamily="34" charset="0"/>
            </a:endParaRP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647784"/>
            <a:ext cx="1301676" cy="1169551"/>
          </a:xfrm>
          <a:prstGeom prst="rect">
            <a:avLst/>
          </a:prstGeom>
          <a:noFill/>
        </p:spPr>
        <p:txBody>
          <a:bodyPr wrap="square" rtlCol="0">
            <a:spAutoFit/>
          </a:bodyPr>
          <a:lstStyle/>
          <a:p>
            <a:pPr algn="ctr"/>
            <a:r>
              <a:rPr lang="en-US" sz="1400" b="1" dirty="0">
                <a:solidFill>
                  <a:schemeClr val="accent2">
                    <a:lumMod val="20000"/>
                    <a:lumOff val="80000"/>
                  </a:schemeClr>
                </a:solidFill>
              </a:rPr>
              <a:t>DATA </a:t>
            </a:r>
            <a:r>
              <a:rPr lang="en-US" sz="1400" b="1" dirty="0" smtClean="0">
                <a:solidFill>
                  <a:schemeClr val="accent2">
                    <a:lumMod val="20000"/>
                    <a:lumOff val="80000"/>
                  </a:schemeClr>
                </a:solidFill>
              </a:rPr>
              <a:t>ANALYSIS</a:t>
            </a:r>
          </a:p>
          <a:p>
            <a:pPr algn="ctr"/>
            <a:endParaRPr lang="en-US" sz="1400" b="1" dirty="0">
              <a:solidFill>
                <a:schemeClr val="accent2">
                  <a:lumMod val="20000"/>
                  <a:lumOff val="80000"/>
                </a:schemeClr>
              </a:solidFill>
            </a:endParaRPr>
          </a:p>
          <a:p>
            <a:pPr algn="ctr"/>
            <a:r>
              <a:rPr lang="en-US" sz="1400" b="1" dirty="0" smtClean="0">
                <a:solidFill>
                  <a:schemeClr val="accent2">
                    <a:lumMod val="20000"/>
                    <a:lumOff val="80000"/>
                  </a:schemeClr>
                </a:solidFill>
              </a:rPr>
              <a:t> </a:t>
            </a:r>
            <a:r>
              <a:rPr lang="en-US" sz="1400" b="1" dirty="0">
                <a:solidFill>
                  <a:schemeClr val="accent2">
                    <a:lumMod val="20000"/>
                    <a:lumOff val="80000"/>
                  </a:schemeClr>
                </a:solidFill>
              </a:rPr>
              <a:t>BOOTCAMP</a:t>
            </a:r>
          </a:p>
        </p:txBody>
      </p:sp>
    </p:spTree>
    <p:extLst>
      <p:ext uri="{BB962C8B-B14F-4D97-AF65-F5344CB8AC3E}">
        <p14:creationId xmlns:p14="http://schemas.microsoft.com/office/powerpoint/2010/main" val="18720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180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62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520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4100"/>
                                        <p:tgtEl>
                                          <p:spTgt spid="62"/>
                                        </p:tgtEl>
                                        <p:attrNameLst>
                                          <p:attrName>ppt_w</p:attrName>
                                        </p:attrNameLst>
                                      </p:cBhvr>
                                      <p:tavLst>
                                        <p:tav tm="0">
                                          <p:val>
                                            <p:strVal val="0"/>
                                          </p:val>
                                        </p:tav>
                                        <p:tav tm="100000">
                                          <p:val>
                                            <p:strVal val="#ppt_w"/>
                                          </p:val>
                                        </p:tav>
                                      </p:tavLst>
                                    </p:anim>
                                    <p:anim calcmode="lin" valueType="num">
                                      <p:cBhvr additive="base">
                                        <p:cTn id="13" dur="4100"/>
                                        <p:tgtEl>
                                          <p:spTgt spid="62"/>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830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1900"/>
                                        <p:tgtEl>
                                          <p:spTgt spid="65"/>
                                        </p:tgtEl>
                                        <p:attrNameLst>
                                          <p:attrName>ppt_w</p:attrName>
                                        </p:attrNameLst>
                                      </p:cBhvr>
                                      <p:tavLst>
                                        <p:tav tm="0">
                                          <p:val>
                                            <p:strVal val="0"/>
                                          </p:val>
                                        </p:tav>
                                        <p:tav tm="100000">
                                          <p:val>
                                            <p:strVal val="#ppt_w"/>
                                          </p:val>
                                        </p:tav>
                                      </p:tavLst>
                                    </p:anim>
                                    <p:anim calcmode="lin" valueType="num">
                                      <p:cBhvr additive="base">
                                        <p:cTn id="17" dur="1900"/>
                                        <p:tgtEl>
                                          <p:spTgt spid="65"/>
                                        </p:tgtEl>
                                        <p:attrNameLst>
                                          <p:attrName>ppt_h</p:attrName>
                                        </p:attrNameLst>
                                      </p:cBhvr>
                                      <p:tavLst>
                                        <p:tav tm="0">
                                          <p:val>
                                            <p:strVal val="0"/>
                                          </p:val>
                                        </p:tav>
                                        <p:tav tm="100000">
                                          <p:val>
                                            <p:strVal val="#ppt_h"/>
                                          </p:val>
                                        </p:tav>
                                      </p:tavLst>
                                    </p:anim>
                                  </p:childTnLst>
                                  <p:subTnLst>
                                    <p:set>
                                      <p:cBhvr override="childStyle">
                                        <p:cTn dur="1" fill="hold" display="0" masterRel="sameClick" afterEffect="1">
                                          <p:stCondLst>
                                            <p:cond evt="end" delay="0">
                                              <p:tn val="14"/>
                                            </p:cond>
                                          </p:stCondLst>
                                        </p:cTn>
                                        <p:tgtEl>
                                          <p:spTgt spid="65"/>
                                        </p:tgtEl>
                                        <p:attrNameLst>
                                          <p:attrName>style.visibility</p:attrName>
                                        </p:attrNameLst>
                                      </p:cBhvr>
                                      <p:to>
                                        <p:strVal val="hidden"/>
                                      </p:to>
                                    </p:set>
                                  </p:subTnLst>
                                </p:cTn>
                              </p:par>
                            </p:childTnLst>
                          </p:cTn>
                        </p:par>
                        <p:par>
                          <p:cTn id="18" fill="hold">
                            <p:stCondLst>
                              <p:cond delay="102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102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10200"/>
                            </p:stCondLst>
                            <p:childTnLst>
                              <p:par>
                                <p:cTn id="25" presetID="2" presetClass="exit" presetSubtype="4" accel="21000" decel="10000" fill="hold" nodeType="afterEffect">
                                  <p:stCondLst>
                                    <p:cond delay="0"/>
                                  </p:stCondLst>
                                  <p:childTnLst>
                                    <p:anim calcmode="lin" valueType="num">
                                      <p:cBhvr additive="base">
                                        <p:cTn id="26" dur="14397"/>
                                        <p:tgtEl>
                                          <p:spTgt spid="64"/>
                                        </p:tgtEl>
                                        <p:attrNameLst>
                                          <p:attrName>ppt_y</p:attrName>
                                        </p:attrNameLst>
                                      </p:cBhvr>
                                      <p:tavLst>
                                        <p:tav tm="0">
                                          <p:val>
                                            <p:strVal val="#ppt_y"/>
                                          </p:val>
                                        </p:tav>
                                        <p:tav tm="100000">
                                          <p:val>
                                            <p:strVal val="#ppt_y+1"/>
                                          </p:val>
                                        </p:tav>
                                      </p:tavLst>
                                    </p:anim>
                                    <p:set>
                                      <p:cBhvr>
                                        <p:cTn id="27" dur="1" fill="hold">
                                          <p:stCondLst>
                                            <p:cond delay="14399"/>
                                          </p:stCondLst>
                                        </p:cTn>
                                        <p:tgtEl>
                                          <p:spTgt spid="64"/>
                                        </p:tgtEl>
                                        <p:attrNameLst>
                                          <p:attrName>style.visibility</p:attrName>
                                        </p:attrNameLst>
                                      </p:cBhvr>
                                      <p:to>
                                        <p:strVal val="hidden"/>
                                      </p:to>
                                    </p:set>
                                  </p:childTnLst>
                                </p:cTn>
                              </p:par>
                              <p:par>
                                <p:cTn id="28" presetID="2" presetClass="entr" presetSubtype="4" fill="hold" nodeType="withEffect">
                                  <p:stCondLst>
                                    <p:cond delay="1480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8800"/>
                                        <p:tgtEl>
                                          <p:spTgt spid="66"/>
                                        </p:tgtEl>
                                        <p:attrNameLst>
                                          <p:attrName>ppt_y</p:attrName>
                                        </p:attrNameLst>
                                      </p:cBhvr>
                                      <p:tavLst>
                                        <p:tav tm="0">
                                          <p:val>
                                            <p:strVal val="#ppt_y+1"/>
                                          </p:val>
                                        </p:tav>
                                        <p:tav tm="100000">
                                          <p:val>
                                            <p:strVal val="#ppt_y"/>
                                          </p:val>
                                        </p:tav>
                                      </p:tavLst>
                                    </p:anim>
                                  </p:childTnLst>
                                </p:cTn>
                              </p:par>
                            </p:childTnLst>
                          </p:cTn>
                        </p:par>
                        <p:par>
                          <p:cTn id="31" fill="hold">
                            <p:stCondLst>
                              <p:cond delay="33800"/>
                            </p:stCondLst>
                            <p:childTnLst>
                              <p:par>
                                <p:cTn id="32" presetID="10" presetClass="entr" presetSubtype="0" fill="hold"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2500"/>
                                        <p:tgtEl>
                                          <p:spTgt spid="67"/>
                                        </p:tgtEl>
                                      </p:cBhvr>
                                    </p:animEffect>
                                  </p:childTnLst>
                                </p:cTn>
                              </p:par>
                            </p:childTnLst>
                          </p:cTn>
                        </p:par>
                        <p:par>
                          <p:cTn id="35" fill="hold">
                            <p:stCondLst>
                              <p:cond delay="37300"/>
                            </p:stCondLst>
                            <p:childTnLst>
                              <p:par>
                                <p:cTn id="36" presetID="2" presetClass="exit" presetSubtype="4" fill="hold" nodeType="afterEffect">
                                  <p:stCondLst>
                                    <p:cond delay="0"/>
                                  </p:stCondLst>
                                  <p:childTnLst>
                                    <p:anim calcmode="lin" valueType="num">
                                      <p:cBhvr additive="base">
                                        <p:cTn id="37" dur="3500"/>
                                        <p:tgtEl>
                                          <p:spTgt spid="66"/>
                                        </p:tgtEl>
                                        <p:attrNameLst>
                                          <p:attrName>ppt_y</p:attrName>
                                        </p:attrNameLst>
                                      </p:cBhvr>
                                      <p:tavLst>
                                        <p:tav tm="0">
                                          <p:val>
                                            <p:strVal val="#ppt_y"/>
                                          </p:val>
                                        </p:tav>
                                        <p:tav tm="100000">
                                          <p:val>
                                            <p:strVal val="#ppt_y+1"/>
                                          </p:val>
                                        </p:tav>
                                      </p:tavLst>
                                    </p:anim>
                                    <p:set>
                                      <p:cBhvr>
                                        <p:cTn id="38" dur="1" fill="hold">
                                          <p:stCondLst>
                                            <p:cond delay="3500"/>
                                          </p:stCondLst>
                                        </p:cTn>
                                        <p:tgtEl>
                                          <p:spTgt spid="66"/>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3500"/>
                                        <p:tgtEl>
                                          <p:spTgt spid="67"/>
                                        </p:tgtEl>
                                        <p:attrNameLst>
                                          <p:attrName>ppt_y</p:attrName>
                                        </p:attrNameLst>
                                      </p:cBhvr>
                                      <p:tavLst>
                                        <p:tav tm="0">
                                          <p:val>
                                            <p:strVal val="#ppt_y"/>
                                          </p:val>
                                        </p:tav>
                                        <p:tav tm="100000">
                                          <p:val>
                                            <p:strVal val="#ppt_y+1"/>
                                          </p:val>
                                        </p:tav>
                                      </p:tavLst>
                                    </p:anim>
                                    <p:set>
                                      <p:cBhvr>
                                        <p:cTn id="41"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a:xfrm>
            <a:off x="285524" y="260304"/>
            <a:ext cx="8498056" cy="1855497"/>
          </a:xfrm>
        </p:spPr>
        <p:txBody>
          <a:bodyPr>
            <a:normAutofit fontScale="90000"/>
          </a:bodyPr>
          <a:lstStyle/>
          <a:p>
            <a:r>
              <a:rPr lang="en-US" dirty="0" smtClean="0"/>
              <a:t>The “WHY?”</a:t>
            </a:r>
            <a:br>
              <a:rPr lang="en-US" dirty="0" smtClean="0"/>
            </a:br>
            <a:r>
              <a:rPr lang="en-US" sz="1200" dirty="0" smtClean="0"/>
              <a:t> </a:t>
            </a:r>
            <a:r>
              <a:rPr lang="en-US" dirty="0"/>
              <a:t/>
            </a:r>
            <a:br>
              <a:rPr lang="en-US" dirty="0"/>
            </a:br>
            <a:r>
              <a:rPr lang="en-US" dirty="0" smtClean="0"/>
              <a:t>Questions </a:t>
            </a:r>
            <a:r>
              <a:rPr lang="en-US" dirty="0"/>
              <a:t>we hope to answer with Data</a:t>
            </a:r>
          </a:p>
        </p:txBody>
      </p:sp>
      <p:sp>
        <p:nvSpPr>
          <p:cNvPr id="4" name="TextBox 3"/>
          <p:cNvSpPr txBox="1"/>
          <p:nvPr/>
        </p:nvSpPr>
        <p:spPr>
          <a:xfrm>
            <a:off x="146838" y="2009010"/>
            <a:ext cx="8710161"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latin typeface="Britannic Bold" panose="020B0903060703020204" pitchFamily="34" charset="0"/>
            </a:endParaRPr>
          </a:p>
          <a:p>
            <a:pPr marL="285750" indent="-285750">
              <a:buFont typeface="Arial" panose="020B0604020202020204" pitchFamily="34" charset="0"/>
              <a:buChar char="•"/>
            </a:pPr>
            <a:r>
              <a:rPr lang="en-US" dirty="0" smtClean="0">
                <a:latin typeface="Britannic Bold" panose="020B0903060703020204" pitchFamily="34" charset="0"/>
              </a:rPr>
              <a:t>What characteristics influenced the likelihood of survival in the Titanic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smtClean="0">
                <a:latin typeface="Britannic Bold" panose="020B0903060703020204" pitchFamily="34" charset="0"/>
              </a:rPr>
              <a:t>Which demographic </a:t>
            </a:r>
            <a:r>
              <a:rPr lang="en-US" dirty="0">
                <a:latin typeface="Britannic Bold" panose="020B0903060703020204" pitchFamily="34" charset="0"/>
              </a:rPr>
              <a:t>g</a:t>
            </a:r>
            <a:r>
              <a:rPr lang="en-US" dirty="0" smtClean="0">
                <a:latin typeface="Britannic Bold" panose="020B0903060703020204" pitchFamily="34" charset="0"/>
              </a:rPr>
              <a:t>roups were most likely to survive the disaster?</a:t>
            </a:r>
            <a:endParaRPr lang="en-US" dirty="0">
              <a:latin typeface="Britannic Bold" panose="020B0903060703020204" pitchFamily="34" charset="0"/>
            </a:endParaRP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smtClean="0">
                <a:latin typeface="Britannic Bold" panose="020B0903060703020204" pitchFamily="34" charset="0"/>
              </a:rPr>
              <a:t>Given variable inputs, would a machine learning model predict survival? </a:t>
            </a:r>
            <a:endParaRPr lang="en-US" dirty="0">
              <a:latin typeface="Britannic Bold" panose="020B0903060703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03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55" y="457200"/>
            <a:ext cx="8042714" cy="994741"/>
          </a:xfrm>
        </p:spPr>
        <p:txBody>
          <a:bodyPr/>
          <a:lstStyle/>
          <a:p>
            <a:r>
              <a:rPr lang="en-US" dirty="0" smtClean="0"/>
              <a:t>Tools/Languages USED in this project</a:t>
            </a:r>
            <a:endParaRPr lang="en-US" dirty="0"/>
          </a:p>
        </p:txBody>
      </p:sp>
      <p:sp>
        <p:nvSpPr>
          <p:cNvPr id="4" name="AutoShape 2" descr="pgAdmin - Reviews, Pros &amp; Cons | Companies using pgAdmin"/>
          <p:cNvSpPr>
            <a:spLocks noChangeAspect="1" noChangeArrowheads="1"/>
          </p:cNvSpPr>
          <p:nvPr/>
        </p:nvSpPr>
        <p:spPr bwMode="auto">
          <a:xfrm>
            <a:off x="1083324" y="1844360"/>
            <a:ext cx="1039152" cy="10391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2279468" y="3644277"/>
            <a:ext cx="1543265" cy="1438476"/>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rot="730475">
            <a:off x="5938033" y="1453911"/>
            <a:ext cx="2581447" cy="107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424981" y="3584180"/>
            <a:ext cx="1489685" cy="120135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60655" y="1605299"/>
            <a:ext cx="1979704" cy="9127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7"/>
          <a:stretch>
            <a:fillRect/>
          </a:stretch>
        </p:blipFill>
        <p:spPr>
          <a:xfrm>
            <a:off x="6508887" y="3321578"/>
            <a:ext cx="2094482" cy="12873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8"/>
          <a:stretch>
            <a:fillRect/>
          </a:stretch>
        </p:blipFill>
        <p:spPr>
          <a:xfrm>
            <a:off x="2565515" y="2724030"/>
            <a:ext cx="1422794" cy="820308"/>
          </a:xfrm>
          <a:prstGeom prst="rect">
            <a:avLst/>
          </a:prstGeom>
        </p:spPr>
      </p:pic>
      <p:pic>
        <p:nvPicPr>
          <p:cNvPr id="12" name="Picture 11"/>
          <p:cNvPicPr>
            <a:picLocks noChangeAspect="1"/>
          </p:cNvPicPr>
          <p:nvPr/>
        </p:nvPicPr>
        <p:blipFill>
          <a:blip r:embed="rId9"/>
          <a:stretch>
            <a:fillRect/>
          </a:stretch>
        </p:blipFill>
        <p:spPr>
          <a:xfrm>
            <a:off x="3207604" y="1316532"/>
            <a:ext cx="1891877" cy="1055656"/>
          </a:xfrm>
          <a:prstGeom prst="rect">
            <a:avLst/>
          </a:prstGeom>
        </p:spPr>
      </p:pic>
      <p:pic>
        <p:nvPicPr>
          <p:cNvPr id="13" name="Picture 12"/>
          <p:cNvPicPr>
            <a:picLocks noChangeAspect="1"/>
          </p:cNvPicPr>
          <p:nvPr/>
        </p:nvPicPr>
        <p:blipFill>
          <a:blip r:embed="rId10"/>
          <a:stretch>
            <a:fillRect/>
          </a:stretch>
        </p:blipFill>
        <p:spPr>
          <a:xfrm>
            <a:off x="4667733" y="2629485"/>
            <a:ext cx="1230567" cy="1268823"/>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11"/>
          <a:stretch>
            <a:fillRect/>
          </a:stretch>
        </p:blipFill>
        <p:spPr>
          <a:xfrm>
            <a:off x="3988309" y="4078492"/>
            <a:ext cx="2301230" cy="806014"/>
          </a:xfrm>
          <a:prstGeom prst="rect">
            <a:avLst/>
          </a:prstGeom>
        </p:spPr>
      </p:pic>
    </p:spTree>
    <p:extLst>
      <p:ext uri="{BB962C8B-B14F-4D97-AF65-F5344CB8AC3E}">
        <p14:creationId xmlns:p14="http://schemas.microsoft.com/office/powerpoint/2010/main" val="54648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3"/>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3"/>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4"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5"/>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167807" y="231421"/>
            <a:ext cx="8791011" cy="2862322"/>
          </a:xfrm>
          <a:prstGeom prst="rect">
            <a:avLst/>
          </a:prstGeom>
          <a:noFill/>
        </p:spPr>
        <p:txBody>
          <a:bodyPr wrap="square" rtlCol="0">
            <a:spAutoFit/>
          </a:bodyPr>
          <a:lstStyle/>
          <a:p>
            <a:r>
              <a:rPr lang="en-US" dirty="0" smtClean="0">
                <a:latin typeface="Britannic Bold" panose="020B0903060703020204" pitchFamily="34" charset="0"/>
              </a:rPr>
              <a:t>Exploration of the Data Set</a:t>
            </a:r>
          </a:p>
          <a:p>
            <a:endParaRPr lang="en-US" dirty="0">
              <a:latin typeface="Britannic Bold" panose="020B0903060703020204" pitchFamily="34" charset="0"/>
            </a:endParaRPr>
          </a:p>
          <a:p>
            <a:pPr marL="285750" indent="-285750">
              <a:buFont typeface="Arial" panose="020B0604020202020204" pitchFamily="34" charset="0"/>
              <a:buChar char="•"/>
            </a:pPr>
            <a:r>
              <a:rPr lang="en-US" sz="1600" dirty="0" smtClean="0">
                <a:latin typeface="Britannic Bold" panose="020B0903060703020204" pitchFamily="34" charset="0"/>
              </a:rPr>
              <a:t>Scrubbing the data</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smtClean="0">
                <a:latin typeface="Britannic Bold" panose="020B0903060703020204" pitchFamily="34" charset="0"/>
              </a:rPr>
              <a:t>Passenger Classes and Crew Considerations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smtClean="0">
                <a:latin typeface="Britannic Bold" panose="020B0903060703020204" pitchFamily="34" charset="0"/>
              </a:rPr>
              <a:t>Dropping Unneeded columns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smtClean="0">
                <a:latin typeface="Britannic Bold" panose="020B0903060703020204" pitchFamily="34" charset="0"/>
              </a:rPr>
              <a:t>Feeding Male/Female into the model</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smtClean="0">
                <a:latin typeface="Britannic Bold" panose="020B0903060703020204" pitchFamily="34" charset="0"/>
              </a:rPr>
              <a:t>Country of Nationality</a:t>
            </a:r>
            <a:endParaRPr lang="en-US" sz="1600" dirty="0">
              <a:latin typeface="Britannic Bold" panose="020B0903060703020204" pitchFamily="34" charset="0"/>
            </a:endParaRPr>
          </a:p>
        </p:txBody>
      </p:sp>
      <p:pic>
        <p:nvPicPr>
          <p:cNvPr id="3" name="Picture 2"/>
          <p:cNvPicPr>
            <a:picLocks noChangeAspect="1"/>
          </p:cNvPicPr>
          <p:nvPr/>
        </p:nvPicPr>
        <p:blipFill>
          <a:blip r:embed="rId3"/>
          <a:stretch>
            <a:fillRect/>
          </a:stretch>
        </p:blipFill>
        <p:spPr>
          <a:xfrm>
            <a:off x="4695095" y="1813296"/>
            <a:ext cx="3838575" cy="2838450"/>
          </a:xfrm>
          <a:prstGeom prst="rect">
            <a:avLst/>
          </a:prstGeom>
        </p:spPr>
      </p:pic>
    </p:spTree>
    <p:extLst>
      <p:ext uri="{BB962C8B-B14F-4D97-AF65-F5344CB8AC3E}">
        <p14:creationId xmlns:p14="http://schemas.microsoft.com/office/powerpoint/2010/main" val="35545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BABBB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BABBB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BABBB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BABBB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0" end="10"/>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A974C-8440-43CB-C892-58CBDA152435}"/>
              </a:ext>
            </a:extLst>
          </p:cNvPr>
          <p:cNvSpPr txBox="1"/>
          <p:nvPr/>
        </p:nvSpPr>
        <p:spPr>
          <a:xfrm>
            <a:off x="238539" y="139148"/>
            <a:ext cx="8733183" cy="892552"/>
          </a:xfrm>
          <a:prstGeom prst="rect">
            <a:avLst/>
          </a:prstGeom>
          <a:noFill/>
        </p:spPr>
        <p:txBody>
          <a:bodyPr wrap="square" rtlCol="0">
            <a:spAutoFit/>
          </a:bodyPr>
          <a:lstStyle/>
          <a:p>
            <a:r>
              <a:rPr lang="en-US" dirty="0" smtClean="0">
                <a:latin typeface="Britannic Bold" panose="020B0903060703020204" pitchFamily="34" charset="0"/>
              </a:rPr>
              <a:t>How to handle Null Values</a:t>
            </a:r>
          </a:p>
          <a:p>
            <a:endParaRPr lang="en-US" dirty="0">
              <a:latin typeface="Britannic Bold" panose="020B0903060703020204" pitchFamily="34" charset="0"/>
            </a:endParaRPr>
          </a:p>
          <a:p>
            <a:r>
              <a:rPr lang="en-US" sz="1600" dirty="0" smtClean="0">
                <a:latin typeface="Britannic Bold" panose="020B0903060703020204" pitchFamily="34" charset="0"/>
              </a:rPr>
              <a:t>	</a:t>
            </a:r>
            <a:endParaRPr lang="en-US" sz="1600" dirty="0">
              <a:latin typeface="Britannic Bold" panose="020B0903060703020204" pitchFamily="34" charset="0"/>
            </a:endParaRPr>
          </a:p>
        </p:txBody>
      </p:sp>
      <p:pic>
        <p:nvPicPr>
          <p:cNvPr id="2" name="Picture 1"/>
          <p:cNvPicPr>
            <a:picLocks noChangeAspect="1"/>
          </p:cNvPicPr>
          <p:nvPr/>
        </p:nvPicPr>
        <p:blipFill>
          <a:blip r:embed="rId3"/>
          <a:stretch>
            <a:fillRect/>
          </a:stretch>
        </p:blipFill>
        <p:spPr>
          <a:xfrm>
            <a:off x="879263" y="707492"/>
            <a:ext cx="2182835" cy="4181115"/>
          </a:xfrm>
          <a:prstGeom prst="rect">
            <a:avLst/>
          </a:prstGeom>
        </p:spPr>
      </p:pic>
      <p:sp>
        <p:nvSpPr>
          <p:cNvPr id="6" name="TextBox 5"/>
          <p:cNvSpPr txBox="1"/>
          <p:nvPr/>
        </p:nvSpPr>
        <p:spPr>
          <a:xfrm>
            <a:off x="3682093" y="440871"/>
            <a:ext cx="4335236" cy="3785652"/>
          </a:xfrm>
          <a:prstGeom prst="rect">
            <a:avLst/>
          </a:prstGeom>
          <a:noFill/>
        </p:spPr>
        <p:txBody>
          <a:bodyPr wrap="square" rtlCol="0">
            <a:spAutoFit/>
          </a:bodyPr>
          <a:lstStyle/>
          <a:p>
            <a:pPr algn="ctr"/>
            <a:r>
              <a:rPr lang="en-US" sz="8000" dirty="0" smtClean="0"/>
              <a:t>What would </a:t>
            </a:r>
            <a:r>
              <a:rPr lang="en-US" sz="8000" i="1" dirty="0" smtClean="0"/>
              <a:t>you </a:t>
            </a:r>
            <a:r>
              <a:rPr lang="en-US" sz="8000" dirty="0" smtClean="0"/>
              <a:t>do?</a:t>
            </a:r>
            <a:endParaRPr lang="en-US" sz="8000" dirty="0"/>
          </a:p>
        </p:txBody>
      </p:sp>
      <p:pic>
        <p:nvPicPr>
          <p:cNvPr id="3" name="Picture 2"/>
          <p:cNvPicPr>
            <a:picLocks noChangeAspect="1"/>
          </p:cNvPicPr>
          <p:nvPr/>
        </p:nvPicPr>
        <p:blipFill>
          <a:blip r:embed="rId4"/>
          <a:stretch>
            <a:fillRect/>
          </a:stretch>
        </p:blipFill>
        <p:spPr>
          <a:xfrm>
            <a:off x="214803" y="232891"/>
            <a:ext cx="8780654" cy="4579838"/>
          </a:xfrm>
          <a:prstGeom prst="rect">
            <a:avLst/>
          </a:prstGeom>
        </p:spPr>
      </p:pic>
    </p:spTree>
    <p:extLst>
      <p:ext uri="{BB962C8B-B14F-4D97-AF65-F5344CB8AC3E}">
        <p14:creationId xmlns:p14="http://schemas.microsoft.com/office/powerpoint/2010/main" val="11494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FOR FURTHER EXPLORATION</a:t>
            </a:r>
            <a:endParaRPr lang="en-US" dirty="0"/>
          </a:p>
        </p:txBody>
      </p:sp>
      <p:sp>
        <p:nvSpPr>
          <p:cNvPr id="3" name="Content Placeholder 2"/>
          <p:cNvSpPr>
            <a:spLocks noGrp="1"/>
          </p:cNvSpPr>
          <p:nvPr>
            <p:ph idx="1"/>
          </p:nvPr>
        </p:nvSpPr>
        <p:spPr/>
        <p:txBody>
          <a:bodyPr/>
          <a:lstStyle/>
          <a:p>
            <a:r>
              <a:rPr lang="en-US" dirty="0" smtClean="0"/>
              <a:t>Import additional disasters to the interactive webpage</a:t>
            </a:r>
          </a:p>
          <a:p>
            <a:r>
              <a:rPr lang="en-US" dirty="0" smtClean="0"/>
              <a:t>Utilize the decision tree or random forest machine learning to determine survival based on disaster</a:t>
            </a:r>
          </a:p>
          <a:p>
            <a:r>
              <a:rPr lang="en-US" dirty="0" smtClean="0"/>
              <a:t>Have disaster be a option users can select</a:t>
            </a:r>
          </a:p>
          <a:p>
            <a:pPr marL="0" indent="0">
              <a:buNone/>
            </a:pPr>
            <a:endParaRPr lang="en-US" dirty="0"/>
          </a:p>
        </p:txBody>
      </p:sp>
    </p:spTree>
    <p:extLst>
      <p:ext uri="{BB962C8B-B14F-4D97-AF65-F5344CB8AC3E}">
        <p14:creationId xmlns:p14="http://schemas.microsoft.com/office/powerpoint/2010/main" val="35349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2666</TotalTime>
  <Words>1043</Words>
  <Application>Microsoft Office PowerPoint</Application>
  <PresentationFormat>On-screen Show (16:9)</PresentationFormat>
  <Paragraphs>77</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Britannic Bold</vt:lpstr>
      <vt:lpstr>Rockwell</vt:lpstr>
      <vt:lpstr>Damask</vt:lpstr>
      <vt:lpstr>Titanic </vt:lpstr>
      <vt:lpstr>PowerPoint Presentation</vt:lpstr>
      <vt:lpstr>The “WHY?”   Questions we hope to answer with Data</vt:lpstr>
      <vt:lpstr>Tools/Languages USED in this project</vt:lpstr>
      <vt:lpstr>                                               Storyboard</vt:lpstr>
      <vt:lpstr>Data</vt:lpstr>
      <vt:lpstr>PowerPoint Presentation</vt:lpstr>
      <vt:lpstr>PowerPoint Presentation</vt:lpstr>
      <vt:lpstr>Recommendations FOR FURTHER EXPLORATION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Richard.Sadowski</cp:lastModifiedBy>
  <cp:revision>34</cp:revision>
  <dcterms:modified xsi:type="dcterms:W3CDTF">2022-05-29T11:41:57Z</dcterms:modified>
</cp:coreProperties>
</file>